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開場" id="{10da2be5-ee70-ef1a-b96f-cff3c1e134f3}">
          <p14:sldIdLst>
            <p14:sldId id="256"/>
          </p14:sldIdLst>
        </p14:section>
        <p14:section name="願景" id="{51a36f00-9baa-7f0d-a79d-b6be31daa148}">
          <p14:sldIdLst>
            <p14:sldId id="257"/>
            <p14:sldId id="258"/>
            <p14:sldId id="259"/>
          </p14:sldIdLst>
        </p14:section>
        <p14:section name="300公頃" id="{78eed342-c11e-ef0e-be7f-35f47ccaf473}">
          <p14:sldIdLst>
            <p14:sldId id="260"/>
            <p14:sldId id="261"/>
            <p14:sldId id="262"/>
            <p14:sldId id="263"/>
            <p14:sldId id="264"/>
          </p14:sldIdLst>
        </p14:section>
        <p14:section name="交通" id="{12e414b6-c8f2-8392-d00a-636cf507e7dc}">
          <p14:sldIdLst>
            <p14:sldId id="265"/>
            <p14:sldId id="266"/>
          </p14:sldIdLst>
        </p14:section>
        <p14:section name="大台北新矽谷" id="{e8b79a2e-aa8f-bb6e-8bbf-94deb81425a3}">
          <p14:sldIdLst>
            <p14:sldId id="267"/>
            <p14:sldId id="268"/>
          </p14:sldIdLst>
        </p14:section>
        <p14:section name="體驗與結語" id="{b2c1d162-b261-f20c-b13d-d85ecb54f297}">
          <p14:sldIdLst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4203A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4203A"/>
                </a:solidFill>
                <a:latin typeface="+mn-lt"/>
              </a:rPr>
              <a:t>單位：公頃</a:t>
            </a:r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300 公頃配置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F6FD1"/>
              </a:solidFill>
              <a:effectLst/>
            </c:spPr>
          </c:dPt>
          <c:dPt>
            <c:idx val="1"/>
            <c:bubble3D val="0"/>
            <c:spPr>
              <a:solidFill>
                <a:srgbClr val="C46A00"/>
              </a:solidFill>
              <a:effectLst/>
            </c:spPr>
          </c:dPt>
          <c:dPt>
            <c:idx val="2"/>
            <c:bubble3D val="0"/>
            <c:spPr>
              <a:solidFill>
                <a:srgbClr val="3FA34D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1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AI 產業聚落</c:v>
                </c:pt>
                <c:pt idx="1">
                  <c:v>生活聚落</c:v>
                </c:pt>
                <c:pt idx="2">
                  <c:v>中央公園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100</c:v>
                </c:pt>
                <c:pt idx="1">
                  <c:v>90</c:v>
                </c:pt>
                <c:pt idx="2">
                  <c:v>110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400">
              <a:solidFill>
                <a:srgbClr val="14203A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4203A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4203A"/>
                </a:solidFill>
                <a:latin typeface="+mn-lt"/>
              </a:rPr>
              <a:t>面積比較（公頃）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面積（公頃）</c:v>
                </c:pt>
              </c:strCache>
            </c:strRef>
          </c:tx>
          <c:spPr>
            <a:solidFill>
              <a:srgbClr val="3FA34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0B173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大安森林公園</c:v>
                  </c:pt>
                  <c:pt idx="1">
                    <c:v>東京代代木公園</c:v>
                  </c:pt>
                  <c:pt idx="2">
                    <c:v>臺北中央公園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25.9</c:v>
                </c:pt>
                <c:pt idx="1">
                  <c:v>54.1</c:v>
                </c:pt>
                <c:pt idx="2">
                  <c:v>110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400" u="none">
                  <a:solidFill>
                    <a:srgbClr val="0B173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14203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開場：2026 年 10 月 8 日，臺北市長蔣萬安在市府大數據中心召開「打造AI黃金世紀、全面釋放都市潛力」記者會，宣布規劃遷移松山機場，整合機場及周邊 300 公頃，打造全新的臺北AI園區。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核心概念：松機及周邊 300 公頃，分成 100 公頃 AI 產業聚落、90 公頃國際永續生活聚落、110 公頃中央公園；同時解鎖 570 公頃受航高限制的都更地區。產業局推估 12 兆產值。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今年初輝達選擇臺北、落腳北士科。但臺北三大科技園區都滿了：北士科只剩 T3、T4、T12，內科、南軟也沒有大面積產業用地。洲美已規劃為北士科二期，仍不夠。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蔣萬安以竹科為例：1970 年代竹科構想也受質疑，五十年後成就護國群山。現在世界正在走進臺北，必須當機立斷。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300 公頃：100 公頃 AI 產業聚落、90 公頃國際永續生活聚落、110 公頃中央公園。另外打開 570 公頃受航高限制影響的都更劃定地區。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左圖是今天的松山機場，右圖是依市府新聞稿描述繪製的 2033 示意：北半側 110 公頃中央公園，南側 AI 產業聚落與國際永續生活聚落。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 產業聚落以松南營區、松機南側與中央整合。產業局以內科每公頃 360 億產值估算 12 兆，6.5 萬就業。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110 公頃中央公園在松機北半側，相當於大安森林公園四倍大，打造都市生態的綠色脊柱，結合基隆河大直段河岸再造。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航高限制讓周邊老公寓無法都更。松機遷移後約 570 公頃都更地區解鎖，加上園區開發，可增加約 15 萬戶。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交通：XY 軸捷運，Y 軸南北向從松機往南到中和；X 軸東西向串聯士林大同線、圓山、松機、內湖。跨河廊道：基湖路、敬業三路、北安路，民族東路東延，紓解內科、大直通勤。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首都科技廊帶串聯新北、桃園、基隆、宜蘭、新竹縣市、苗栗共 8 縣市，結合李四川、張善政、高虹安、鍾東錦、謝國樑、徐欣瑩、吳宗憲等人推動的建設。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雙北合作：李四川認同松機遷移構想，主張 AI 科技廊帶，以蘆社大橋、淡北快線、中和光復線北延，把北士科與臺北AI園區的紅利延伸到新北。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時程：桃機三航廈 2027 年啟用、第三跑道 2033 年完工，市府目標屆時完成遷移。交通部、內政部表示需審慎評估，市府將全力溝通、爭取中央支持。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網站提供 GTA 風格的 3D 臺北體驗、大字版重點整理、記者會逐字稿與本簡報下載。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結語：輝達來了，AI 世紀也來了，臺北要抓住這個關鍵時機，讓世界看見臺北，更因為臺北看見臺灣。AI黃金世紀，就從臺北開始。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資料來源與照片授權。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rgbClr val="0B17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43000"/>
            <a:ext cx="6949440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5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5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429000"/>
            <a:ext cx="67665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_DARK">
    <p:bg>
      <p:bgPr>
        <a:solidFill>
          <a:srgbClr val="0B17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60520"/>
            <a:ext cx="694944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LIGH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AI黃金世紀，從臺北開始｜非官方整理・資料：臺北市政府 2026/10/08 新聞稿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14203A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rgbClr val="0B17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1"/>
                </a:solidFill>
              </a:rPr>
              <a:t>AI黃金世紀，從臺北開始｜非官方整理・資料：臺北市政府 2026/10/08 新聞稿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FFC83D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14203A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image" Target="../media/image-6-2.jp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2.xml"/><Relationship Id="rId1" Type="http://schemas.openxmlformats.org/officeDocument/2006/relationships/image" Target="../media/image-8-1.jp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image" Target="../media/image-9-2.jp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image" Target="../media/image-12-2.jp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ai2033.taipei/" TargetMode="External"/><Relationship Id="rId1" Type="http://schemas.openxmlformats.org/officeDocument/2006/relationships/image" Target="../media/image-14-1.jpg"/><Relationship Id="rId2" Type="http://schemas.openxmlformats.org/officeDocument/2006/relationships/image" Target="../media/image-14-2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ero-photo" descr="臺北市長蔣萬安正式肖像">    </p:cNvPr>
          <p:cNvPicPr>
            <a:picLocks noChangeAspect="1"/>
          </p:cNvPicPr>
          <p:nvPr/>
        </p:nvPicPr>
        <p:blipFill>
          <a:blip r:embed="rId1"/>
          <a:srcRect l="10142" r="10142" t="0" b="0"/>
          <a:stretch/>
        </p:blipFill>
        <p:spPr>
          <a:xfrm>
            <a:off x="7818120" y="0"/>
            <a:ext cx="437357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59436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2026.10.08 臺北市政府記者會</a:t>
            </a:r>
            <a:endParaRPr lang="en-US" sz="18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1143000"/>
            <a:ext cx="6949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AI黃金世紀，</a:t>
            </a:r>
            <a:endParaRPr lang="en-US" sz="5400" dirty="0"/>
          </a:p>
          <a:p>
            <a:pPr algn="l"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從臺北開始！</a:t>
            </a:r>
            <a:endParaRPr lang="en-US" sz="54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3429000"/>
            <a:ext cx="676656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松山機場遷移・打造 300 公頃「臺北AI園區」</a:t>
            </a:r>
            <a:endParaRPr lang="en-US" sz="2200" dirty="0"/>
          </a:p>
        </p:txBody>
      </p:sp>
      <p:sp>
        <p:nvSpPr>
          <p:cNvPr id="6" name="pill"/>
          <p:cNvSpPr/>
          <p:nvPr/>
        </p:nvSpPr>
        <p:spPr>
          <a:xfrm>
            <a:off x="548640" y="4389120"/>
            <a:ext cx="4754880" cy="640080"/>
          </a:xfrm>
          <a:prstGeom prst="roundRect">
            <a:avLst>
              <a:gd name="adj" fmla="val 31429"/>
            </a:avLst>
          </a:prstGeom>
          <a:solidFill>
            <a:schemeClr val="accent1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31520" y="438912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大台北 ＝ 亞洲新矽谷</a:t>
            </a:r>
            <a:endParaRPr lang="en-US" sz="2200" dirty="0"/>
          </a:p>
        </p:txBody>
      </p:sp>
      <p:sp>
        <p:nvSpPr>
          <p:cNvPr id="8" name="pill"/>
          <p:cNvSpPr/>
          <p:nvPr/>
        </p:nvSpPr>
        <p:spPr>
          <a:xfrm>
            <a:off x="548640" y="5212080"/>
            <a:ext cx="6583680" cy="640080"/>
          </a:xfrm>
          <a:prstGeom prst="roundRect">
            <a:avLst>
              <a:gd name="adj" fmla="val 31429"/>
            </a:avLst>
          </a:prstGeom>
          <a:solidFill>
            <a:schemeClr val="bg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212080"/>
            <a:ext cx="6217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蔣萬安 ＋ 李四川 ＝ 大台北新矽谷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26364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非官方整理｜照片：Wikimedia Commons（臺北市政府，姓名標示）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1"/>
                </a:solidFill>
              </a:rPr>
              <a:t>一張圖看懂：松山機場變身臺北AI園區</a:t>
            </a:r>
            <a:endParaRPr lang="en-US" sz="3600" dirty="0"/>
          </a:p>
        </p:txBody>
      </p:sp>
      <p:pic>
        <p:nvPicPr>
          <p:cNvPr id="3" name="render" descr="2033 年臺北AI園區 3D 示意">    </p:cNvPr>
          <p:cNvPicPr>
            <a:picLocks noChangeAspect="1"/>
          </p:cNvPicPr>
          <p:nvPr/>
        </p:nvPicPr>
        <p:blipFill>
          <a:blip r:embed="rId1"/>
          <a:srcRect l="70" r="70" t="0" b="0"/>
          <a:stretch/>
        </p:blipFill>
        <p:spPr>
          <a:xfrm>
            <a:off x="548640" y="1371600"/>
            <a:ext cx="7223760" cy="40690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5532120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3D 示意（依新聞稿文字繪製，非正式設計圖）</a:t>
            </a:r>
            <a:endParaRPr lang="en-US" sz="1100" dirty="0"/>
          </a:p>
        </p:txBody>
      </p:sp>
      <p:sp>
        <p:nvSpPr>
          <p:cNvPr id="5" name="stat-card"/>
          <p:cNvSpPr/>
          <p:nvPr/>
        </p:nvSpPr>
        <p:spPr>
          <a:xfrm>
            <a:off x="8138160" y="1371600"/>
            <a:ext cx="3502152" cy="1280160"/>
          </a:xfrm>
          <a:prstGeom prst="roundRect">
            <a:avLst>
              <a:gd name="adj" fmla="val 10714"/>
            </a:avLst>
          </a:prstGeom>
          <a:solidFill>
            <a:schemeClr val="bg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366760" y="132588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chemeClr val="tx1"/>
                </a:solidFill>
              </a:rPr>
              <a:t>300</a:t>
            </a:r>
            <a:endParaRPr lang="en-US" sz="5400" dirty="0"/>
          </a:p>
        </p:txBody>
      </p:sp>
      <p:sp>
        <p:nvSpPr>
          <p:cNvPr id="7" name="Text 4"/>
          <p:cNvSpPr txBox="1"/>
          <p:nvPr/>
        </p:nvSpPr>
        <p:spPr>
          <a:xfrm>
            <a:off x="8366760" y="224028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公頃 臺北AI園區</a:t>
            </a:r>
            <a:endParaRPr lang="en-US" sz="1600" dirty="0"/>
          </a:p>
        </p:txBody>
      </p:sp>
      <p:sp>
        <p:nvSpPr>
          <p:cNvPr id="8" name="stat-card"/>
          <p:cNvSpPr/>
          <p:nvPr/>
        </p:nvSpPr>
        <p:spPr>
          <a:xfrm>
            <a:off x="8138160" y="2788920"/>
            <a:ext cx="3502152" cy="1280160"/>
          </a:xfrm>
          <a:prstGeom prst="roundRect">
            <a:avLst>
              <a:gd name="adj" fmla="val 10714"/>
            </a:avLst>
          </a:prstGeom>
          <a:solidFill>
            <a:schemeClr val="bg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8366760" y="274320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2"/>
                </a:solidFill>
              </a:rPr>
              <a:t>12兆</a:t>
            </a:r>
            <a:endParaRPr lang="en-US" sz="5400" dirty="0"/>
          </a:p>
        </p:txBody>
      </p:sp>
      <p:sp>
        <p:nvSpPr>
          <p:cNvPr id="10" name="Text 7"/>
          <p:cNvSpPr txBox="1"/>
          <p:nvPr/>
        </p:nvSpPr>
        <p:spPr>
          <a:xfrm>
            <a:off x="8366760" y="365760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預估產值（新臺幣）</a:t>
            </a:r>
            <a:endParaRPr lang="en-US" sz="1600" dirty="0"/>
          </a:p>
        </p:txBody>
      </p:sp>
      <p:sp>
        <p:nvSpPr>
          <p:cNvPr id="11" name="stat-card"/>
          <p:cNvSpPr/>
          <p:nvPr/>
        </p:nvSpPr>
        <p:spPr>
          <a:xfrm>
            <a:off x="8138160" y="4206240"/>
            <a:ext cx="3502152" cy="1280160"/>
          </a:xfrm>
          <a:prstGeom prst="roundRect">
            <a:avLst>
              <a:gd name="adj" fmla="val 10714"/>
            </a:avLst>
          </a:prstGeom>
          <a:solidFill>
            <a:schemeClr val="bg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366760" y="416052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3"/>
                </a:solidFill>
              </a:rPr>
              <a:t>110</a:t>
            </a:r>
            <a:endParaRPr lang="en-US" sz="5400" dirty="0"/>
          </a:p>
        </p:txBody>
      </p:sp>
      <p:sp>
        <p:nvSpPr>
          <p:cNvPr id="13" name="Text 10"/>
          <p:cNvSpPr txBox="1"/>
          <p:nvPr/>
        </p:nvSpPr>
        <p:spPr>
          <a:xfrm>
            <a:off x="8366760" y="507492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公頃 中央公園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14203A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1"/>
                </a:solidFill>
              </a:rPr>
              <a:t>輝達來了，臺北最缺的是「腹地」</a:t>
            </a:r>
            <a:endParaRPr lang="en-US" sz="3600" dirty="0"/>
          </a:p>
        </p:txBody>
      </p:sp>
      <p:sp>
        <p:nvSpPr>
          <p:cNvPr id="3" name="icon-circle"/>
          <p:cNvSpPr/>
          <p:nvPr/>
        </p:nvSpPr>
        <p:spPr>
          <a:xfrm>
            <a:off x="548640" y="14630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北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1463040" y="1444752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北士科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463040" y="1847088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只剩 T3、T4、T12，沒有超過 1 公頃的大面積產業用地</a:t>
            </a:r>
            <a:endParaRPr lang="en-US" sz="1500" dirty="0"/>
          </a:p>
        </p:txBody>
      </p:sp>
      <p:sp>
        <p:nvSpPr>
          <p:cNvPr id="7" name="icon-circle"/>
          <p:cNvSpPr/>
          <p:nvPr/>
        </p:nvSpPr>
        <p:spPr>
          <a:xfrm>
            <a:off x="548640" y="2542032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25420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內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1463040" y="2523744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內湖科技園區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292608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緯穎、緯創興建總部後，已沒有足夠面積的產業用地</a:t>
            </a:r>
            <a:endParaRPr lang="en-US" sz="1500" dirty="0"/>
          </a:p>
        </p:txBody>
      </p:sp>
      <p:sp>
        <p:nvSpPr>
          <p:cNvPr id="11" name="icon-circle"/>
          <p:cNvSpPr/>
          <p:nvPr/>
        </p:nvSpPr>
        <p:spPr>
          <a:xfrm>
            <a:off x="548640" y="3621024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48640" y="3621024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南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3602736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南港軟體園區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4005072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已經滿了，AI 軟體辦公室競相進駐周邊</a:t>
            </a:r>
            <a:endParaRPr lang="en-US" sz="1500" dirty="0"/>
          </a:p>
        </p:txBody>
      </p:sp>
      <p:sp>
        <p:nvSpPr>
          <p:cNvPr id="15" name="icon-circle"/>
          <p:cNvSpPr/>
          <p:nvPr/>
        </p:nvSpPr>
        <p:spPr>
          <a:xfrm>
            <a:off x="548640" y="4700016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548640" y="4700016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洲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1463040" y="4681728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洲美（北士科二期）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5084064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規劃中，但面對湧來的 AI 浪潮仍遠遠不夠</a:t>
            </a:r>
            <a:endParaRPr lang="en-US" sz="1500" dirty="0"/>
          </a:p>
        </p:txBody>
      </p:sp>
      <p:pic>
        <p:nvPicPr>
          <p:cNvPr id="19" name="photo" descr="蔣萬安致詞">    </p:cNvPr>
          <p:cNvPicPr>
            <a:picLocks noChangeAspect="1"/>
          </p:cNvPicPr>
          <p:nvPr/>
        </p:nvPicPr>
        <p:blipFill>
          <a:blip r:embed="rId1"/>
          <a:srcRect l="0" r="0" t="109" b="437"/>
          <a:stretch/>
        </p:blipFill>
        <p:spPr>
          <a:xfrm>
            <a:off x="6949440" y="1371600"/>
            <a:ext cx="4690872" cy="3108960"/>
          </a:xfrm>
          <a:prstGeom prst="rect">
            <a:avLst/>
          </a:prstGeom>
        </p:spPr>
      </p:pic>
      <p:sp>
        <p:nvSpPr>
          <p:cNvPr id="20" name="quote-card"/>
          <p:cNvSpPr/>
          <p:nvPr/>
        </p:nvSpPr>
        <p:spPr>
          <a:xfrm>
            <a:off x="6949440" y="4617720"/>
            <a:ext cx="4690872" cy="1508760"/>
          </a:xfrm>
          <a:prstGeom prst="roundRect">
            <a:avLst>
              <a:gd name="adj" fmla="val 9091"/>
            </a:avLst>
          </a:prstGeom>
          <a:solidFill>
            <a:schemeClr val="tx1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7178040" y="4754880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「沒有腹地，『亞太AI首都』就只是空談。」</a:t>
            </a:r>
            <a:endParaRPr lang="en-US" sz="2000" dirty="0"/>
          </a:p>
        </p:txBody>
      </p:sp>
      <p:sp>
        <p:nvSpPr>
          <p:cNvPr id="22" name="Text 19"/>
          <p:cNvSpPr txBox="1"/>
          <p:nvPr/>
        </p:nvSpPr>
        <p:spPr>
          <a:xfrm>
            <a:off x="7178040" y="566928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— 臺北市長 蔣萬安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14203A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半世紀前竹科，半世紀後臺北</a:t>
            </a:r>
            <a:endParaRPr lang="en-US" sz="3600" dirty="0"/>
          </a:p>
        </p:txBody>
      </p:sp>
      <p:sp>
        <p:nvSpPr>
          <p:cNvPr id="3" name="era-card"/>
          <p:cNvSpPr/>
          <p:nvPr/>
        </p:nvSpPr>
        <p:spPr>
          <a:xfrm>
            <a:off x="548640" y="1463040"/>
            <a:ext cx="4937760" cy="2377440"/>
          </a:xfrm>
          <a:prstGeom prst="roundRect">
            <a:avLst>
              <a:gd name="adj" fmla="val 5769"/>
            </a:avLst>
          </a:prstGeom>
          <a:solidFill>
            <a:srgbClr val="1A2A5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64592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1970s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514600"/>
            <a:ext cx="4389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新竹科學園區與半導體一度飽受質疑，五十年後孕育出台積電與「護國群山」。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5577840" y="2103120"/>
            <a:ext cx="1005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➜</a:t>
            </a:r>
            <a:endParaRPr lang="en-US" sz="5400" dirty="0"/>
          </a:p>
        </p:txBody>
      </p:sp>
      <p:sp>
        <p:nvSpPr>
          <p:cNvPr id="7" name="era-card-now"/>
          <p:cNvSpPr/>
          <p:nvPr/>
        </p:nvSpPr>
        <p:spPr>
          <a:xfrm>
            <a:off x="6675120" y="1463040"/>
            <a:ext cx="4965192" cy="2377440"/>
          </a:xfrm>
          <a:prstGeom prst="roundRect">
            <a:avLst>
              <a:gd name="adj" fmla="val 5769"/>
            </a:avLst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949440" y="164592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tx1"/>
                </a:solidFill>
              </a:rPr>
              <a:t>2026</a:t>
            </a:r>
            <a:endParaRPr lang="en-US" sz="48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514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半導體正在走出去，世界正在走進臺北。產業要持續成長，就必須找到下一個空間。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41605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「歷史告訴我們，必須在機會到來的時候，當機立斷、做出關鍵決定。」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074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蔣萬安也提到：好友、立委葛如鈞博士走訪矽谷，分享當地出現「Taiwan Fever」、「Taipei Fever」。輝達來到臺北，國際企業、人才、技術與資金正加速匯聚。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FFC83D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1"/>
                </a:solidFill>
              </a:rPr>
              <a:t>300 公頃怎麼用？</a:t>
            </a:r>
            <a:endParaRPr lang="en-US" sz="3600" dirty="0"/>
          </a:p>
        </p:txBody>
      </p:sp>
      <p:sp>
        <p:nvSpPr>
          <p:cNvPr id="3" name="zone-card"/>
          <p:cNvSpPr/>
          <p:nvPr/>
        </p:nvSpPr>
        <p:spPr>
          <a:xfrm>
            <a:off x="548640" y="1417320"/>
            <a:ext cx="6309360" cy="1325880"/>
          </a:xfrm>
          <a:prstGeom prst="roundRect">
            <a:avLst>
              <a:gd name="adj" fmla="val 10345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77240" y="1581912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2"/>
                </a:solidFill>
              </a:rPr>
              <a:t>100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2514600" y="1618488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公頃 AI 產業聚落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514600" y="210312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松南營區、松機南側，與中央攜手整合</a:t>
            </a:r>
            <a:endParaRPr lang="en-US" sz="1500" dirty="0"/>
          </a:p>
        </p:txBody>
      </p:sp>
      <p:sp>
        <p:nvSpPr>
          <p:cNvPr id="7" name="zone-card"/>
          <p:cNvSpPr/>
          <p:nvPr/>
        </p:nvSpPr>
        <p:spPr>
          <a:xfrm>
            <a:off x="548640" y="2926080"/>
            <a:ext cx="6309360" cy="1325880"/>
          </a:xfrm>
          <a:prstGeom prst="roundRect">
            <a:avLst>
              <a:gd name="adj" fmla="val 10345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77240" y="3090672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4"/>
                </a:solidFill>
              </a:rPr>
              <a:t>90</a:t>
            </a:r>
            <a:endParaRPr lang="en-US" sz="5400" dirty="0"/>
          </a:p>
        </p:txBody>
      </p:sp>
      <p:sp>
        <p:nvSpPr>
          <p:cNvPr id="9" name="Text 7"/>
          <p:cNvSpPr txBox="1"/>
          <p:nvPr/>
        </p:nvSpPr>
        <p:spPr>
          <a:xfrm>
            <a:off x="2514600" y="3127248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公頃 國際永續生活聚落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514600" y="361188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住宅與公共設施，可容納 3.5 萬人</a:t>
            </a:r>
            <a:endParaRPr lang="en-US" sz="1500" dirty="0"/>
          </a:p>
        </p:txBody>
      </p:sp>
      <p:sp>
        <p:nvSpPr>
          <p:cNvPr id="11" name="zone-card"/>
          <p:cNvSpPr/>
          <p:nvPr/>
        </p:nvSpPr>
        <p:spPr>
          <a:xfrm>
            <a:off x="548640" y="4434840"/>
            <a:ext cx="6309360" cy="1325880"/>
          </a:xfrm>
          <a:prstGeom prst="roundRect">
            <a:avLst>
              <a:gd name="adj" fmla="val 10345"/>
            </a:avLst>
          </a:prstGeom>
          <a:solidFill>
            <a:schemeClr val="bg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77240" y="4599432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3"/>
                </a:solidFill>
              </a:rPr>
              <a:t>110</a:t>
            </a:r>
            <a:endParaRPr lang="en-US" sz="5400" dirty="0"/>
          </a:p>
        </p:txBody>
      </p:sp>
      <p:sp>
        <p:nvSpPr>
          <p:cNvPr id="13" name="Text 11"/>
          <p:cNvSpPr txBox="1"/>
          <p:nvPr/>
        </p:nvSpPr>
        <p:spPr>
          <a:xfrm>
            <a:off x="2514600" y="4636008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公頃 臺北中央公園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514600" y="512064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松機北半側，臺北的「綠色脊柱」</a:t>
            </a:r>
            <a:endParaRPr lang="en-US" sz="1500" dirty="0"/>
          </a:p>
        </p:txBody>
      </p:sp>
      <p:graphicFrame>
        <p:nvGraphicFramePr>
          <p:cNvPr id="15" name="Chart 0" descr=""/>
          <p:cNvGraphicFramePr/>
          <p:nvPr/>
        </p:nvGraphicFramePr>
        <p:xfrm>
          <a:off x="7132320" y="1325880"/>
          <a:ext cx="448056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6" name="Text 13"/>
          <p:cNvSpPr txBox="1"/>
          <p:nvPr/>
        </p:nvSpPr>
        <p:spPr>
          <a:xfrm>
            <a:off x="7132320" y="562356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另解鎖 570 公頃受航高禁限建影響的都更地區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14203A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2026 ⇄ 2033：一樣的地，完全不同的未來</a:t>
            </a:r>
            <a:endParaRPr lang="en-US" sz="3600" dirty="0"/>
          </a:p>
        </p:txBody>
      </p:sp>
      <p:pic>
        <p:nvPicPr>
          <p:cNvPr id="3" name="before" descr="2026 松山機場">    </p:cNvPr>
          <p:cNvPicPr>
            <a:picLocks noChangeAspect="1"/>
          </p:cNvPicPr>
          <p:nvPr/>
        </p:nvPicPr>
        <p:blipFill>
          <a:blip r:embed="rId1"/>
          <a:srcRect l="47" r="47" t="0" b="0"/>
          <a:stretch/>
        </p:blipFill>
        <p:spPr>
          <a:xfrm>
            <a:off x="548640" y="1417320"/>
            <a:ext cx="5440680" cy="3063240"/>
          </a:xfrm>
          <a:prstGeom prst="rect">
            <a:avLst/>
          </a:prstGeom>
        </p:spPr>
      </p:pic>
      <p:pic>
        <p:nvPicPr>
          <p:cNvPr id="4" name="after" descr="2033 臺北AI園區示意">    </p:cNvPr>
          <p:cNvPicPr>
            <a:picLocks noChangeAspect="1"/>
          </p:cNvPicPr>
          <p:nvPr/>
        </p:nvPicPr>
        <p:blipFill>
          <a:blip r:embed="rId2"/>
          <a:srcRect l="47" r="47" t="0" b="0"/>
          <a:stretch/>
        </p:blipFill>
        <p:spPr>
          <a:xfrm>
            <a:off x="6199632" y="1417320"/>
            <a:ext cx="5440680" cy="3063240"/>
          </a:xfrm>
          <a:prstGeom prst="rect">
            <a:avLst/>
          </a:prstGeom>
        </p:spPr>
      </p:pic>
      <p:sp>
        <p:nvSpPr>
          <p:cNvPr id="5" name="pill"/>
          <p:cNvSpPr/>
          <p:nvPr/>
        </p:nvSpPr>
        <p:spPr>
          <a:xfrm>
            <a:off x="731520" y="1600200"/>
            <a:ext cx="2377440" cy="457200"/>
          </a:xfrm>
          <a:prstGeom prst="roundRect">
            <a:avLst>
              <a:gd name="adj" fmla="val 44000"/>
            </a:avLst>
          </a:prstGeom>
          <a:solidFill>
            <a:schemeClr val="bg1"/>
          </a:solidFill>
          <a:ln/>
        </p:spPr>
      </p:sp>
      <p:sp>
        <p:nvSpPr>
          <p:cNvPr id="6" name="Text 2"/>
          <p:cNvSpPr txBox="1"/>
          <p:nvPr/>
        </p:nvSpPr>
        <p:spPr>
          <a:xfrm>
            <a:off x="914400" y="16002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2026 松山機場</a:t>
            </a:r>
            <a:endParaRPr lang="en-US" sz="1600" dirty="0"/>
          </a:p>
        </p:txBody>
      </p:sp>
      <p:sp>
        <p:nvSpPr>
          <p:cNvPr id="7" name="pill"/>
          <p:cNvSpPr/>
          <p:nvPr/>
        </p:nvSpPr>
        <p:spPr>
          <a:xfrm>
            <a:off x="6382512" y="1600200"/>
            <a:ext cx="2651760" cy="457200"/>
          </a:xfrm>
          <a:prstGeom prst="roundRect">
            <a:avLst>
              <a:gd name="adj" fmla="val 44000"/>
            </a:avLst>
          </a:prstGeom>
          <a:solidFill>
            <a:schemeClr val="accent1"/>
          </a:solidFill>
          <a:ln/>
        </p:spPr>
      </p:sp>
      <p:sp>
        <p:nvSpPr>
          <p:cNvPr id="8" name="Text 4"/>
          <p:cNvSpPr txBox="1"/>
          <p:nvPr/>
        </p:nvSpPr>
        <p:spPr>
          <a:xfrm>
            <a:off x="6565392" y="160020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2033 臺北AI園區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4663440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機場及周邊約 213 公頃的跑道與停機坪</a:t>
            </a:r>
            <a:endParaRPr lang="en-US" sz="1800" dirty="0"/>
          </a:p>
        </p:txBody>
      </p:sp>
      <p:sp>
        <p:nvSpPr>
          <p:cNvPr id="10" name="Text 6"/>
          <p:cNvSpPr txBox="1"/>
          <p:nvPr/>
        </p:nvSpPr>
        <p:spPr>
          <a:xfrm>
            <a:off x="6199632" y="4663440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北半側變中央公園、南側長出 AI 聚落與生活聚落</a:t>
            </a:r>
            <a:endParaRPr lang="en-US" sz="1800" dirty="0"/>
          </a:p>
        </p:txBody>
      </p:sp>
      <p:sp>
        <p:nvSpPr>
          <p:cNvPr id="11" name="Text 7"/>
          <p:cNvSpPr txBox="1"/>
          <p:nvPr/>
        </p:nvSpPr>
        <p:spPr>
          <a:xfrm>
            <a:off x="548640" y="57607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</a:rPr>
              <a:t>畫面為 OpenStreetMap 資料建模之 3D 示意，配置非正式設計圖。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FFC83D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1"/>
                </a:solidFill>
              </a:rPr>
              <a:t>100 公頃 AI 產業聚落：預估 12 兆產值</a:t>
            </a:r>
            <a:endParaRPr lang="en-US" sz="3600" dirty="0"/>
          </a:p>
        </p:txBody>
      </p:sp>
      <p:pic>
        <p:nvPicPr>
          <p:cNvPr id="3" name="render" descr="AI 產業聚落 3D 示意">    </p:cNvPr>
          <p:cNvPicPr>
            <a:picLocks noChangeAspect="1"/>
          </p:cNvPicPr>
          <p:nvPr/>
        </p:nvPicPr>
        <p:blipFill>
          <a:blip r:embed="rId1"/>
          <a:srcRect l="12500" r="12500" t="0" b="0"/>
          <a:stretch/>
        </p:blipFill>
        <p:spPr>
          <a:xfrm>
            <a:off x="548640" y="1371600"/>
            <a:ext cx="6035040" cy="45262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949440" y="1280160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2"/>
                </a:solidFill>
              </a:rPr>
              <a:t>12兆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6949440" y="2194560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預估產值（新臺幣）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949440" y="2743200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chemeClr val="tx1"/>
                </a:solidFill>
              </a:rPr>
              <a:t>6.5萬</a:t>
            </a:r>
            <a:endParaRPr lang="en-US" sz="5400" dirty="0"/>
          </a:p>
        </p:txBody>
      </p:sp>
      <p:sp>
        <p:nvSpPr>
          <p:cNvPr id="7" name="Text 4"/>
          <p:cNvSpPr txBox="1"/>
          <p:nvPr/>
        </p:nvSpPr>
        <p:spPr>
          <a:xfrm>
            <a:off x="6949440" y="3657600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就業人口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949440" y="4206240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4"/>
                </a:solidFill>
              </a:rPr>
              <a:t>200家</a:t>
            </a:r>
            <a:endParaRPr lang="en-US" sz="5400" dirty="0"/>
          </a:p>
        </p:txBody>
      </p:sp>
      <p:sp>
        <p:nvSpPr>
          <p:cNvPr id="9" name="Text 6"/>
          <p:cNvSpPr txBox="1"/>
          <p:nvPr/>
        </p:nvSpPr>
        <p:spPr>
          <a:xfrm>
            <a:off x="6949440" y="5120640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產業鏈本土企業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949440" y="548640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產業局以內科每公頃 360 億元產值為基數推估；產業鏈含台積電等 50 家上市櫃公司與 150 家未上市企業及新創。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14203A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1"/>
                </a:solidFill>
              </a:rPr>
              <a:t>110 公頃中央公園：臺北的「綠色脊柱」</a:t>
            </a:r>
            <a:endParaRPr lang="en-US" sz="3600" dirty="0"/>
          </a:p>
        </p:txBody>
      </p:sp>
      <p:pic>
        <p:nvPicPr>
          <p:cNvPr id="3" name="render" descr="中央公園 3D 示意">    </p:cNvPr>
          <p:cNvPicPr>
            <a:picLocks noChangeAspect="1"/>
          </p:cNvPicPr>
          <p:nvPr/>
        </p:nvPicPr>
        <p:blipFill>
          <a:blip r:embed="rId1"/>
          <a:srcRect l="12500" r="12500" t="0" b="0"/>
          <a:stretch/>
        </p:blipFill>
        <p:spPr>
          <a:xfrm>
            <a:off x="548640" y="1371600"/>
            <a:ext cx="6035040" cy="4526280"/>
          </a:xfrm>
          <a:prstGeom prst="rect">
            <a:avLst/>
          </a:prstGeom>
        </p:spPr>
      </p:pic>
      <p:graphicFrame>
        <p:nvGraphicFramePr>
          <p:cNvPr id="4" name="Chart 0" descr=""/>
          <p:cNvGraphicFramePr/>
          <p:nvPr/>
        </p:nvGraphicFramePr>
        <p:xfrm>
          <a:off x="6858000" y="1325880"/>
          <a:ext cx="480060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 1"/>
          <p:cNvSpPr txBox="1"/>
          <p:nvPr/>
        </p:nvSpPr>
        <p:spPr>
          <a:xfrm>
            <a:off x="6858000" y="4800600"/>
            <a:ext cx="4800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面積與倫敦海德公園相近，約為代代木公園 2 倍、大安森林公園 4 倍；並結合基隆河大直段河岸再造。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858000" y="5897880"/>
            <a:ext cx="4800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大安森林公園、代代木公園面積為公開資料；中央公園為市府規劃值。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14203A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1"/>
                </a:solidFill>
              </a:rPr>
              <a:t>解鎖 570 公頃都更：增加約 15 萬戶</a:t>
            </a:r>
            <a:endParaRPr lang="en-US" sz="3600" dirty="0"/>
          </a:p>
        </p:txBody>
      </p:sp>
      <p:pic>
        <p:nvPicPr>
          <p:cNvPr id="3" name="before" descr="航高限制下的老舊社區">    </p:cNvPr>
          <p:cNvPicPr>
            <a:picLocks noChangeAspect="1"/>
          </p:cNvPicPr>
          <p:nvPr/>
        </p:nvPicPr>
        <p:blipFill>
          <a:blip r:embed="rId1"/>
          <a:srcRect l="5649" r="5649" t="0" b="0"/>
          <a:stretch/>
        </p:blipFill>
        <p:spPr>
          <a:xfrm>
            <a:off x="548640" y="1371600"/>
            <a:ext cx="3749040" cy="2377440"/>
          </a:xfrm>
          <a:prstGeom prst="rect">
            <a:avLst/>
          </a:prstGeom>
        </p:spPr>
      </p:pic>
      <p:pic>
        <p:nvPicPr>
          <p:cNvPr id="4" name="after" descr="解禁後都更示意">    </p:cNvPr>
          <p:cNvPicPr>
            <a:picLocks noChangeAspect="1"/>
          </p:cNvPicPr>
          <p:nvPr/>
        </p:nvPicPr>
        <p:blipFill>
          <a:blip r:embed="rId2"/>
          <a:srcRect l="5649" r="5649" t="0" b="0"/>
          <a:stretch/>
        </p:blipFill>
        <p:spPr>
          <a:xfrm>
            <a:off x="548640" y="3840480"/>
            <a:ext cx="3749040" cy="2377440"/>
          </a:xfrm>
          <a:prstGeom prst="rect">
            <a:avLst/>
          </a:prstGeom>
        </p:spPr>
      </p:pic>
      <p:sp>
        <p:nvSpPr>
          <p:cNvPr id="5" name="pill"/>
          <p:cNvSpPr/>
          <p:nvPr/>
        </p:nvSpPr>
        <p:spPr>
          <a:xfrm>
            <a:off x="685800" y="1508760"/>
            <a:ext cx="1371600" cy="411480"/>
          </a:xfrm>
          <a:prstGeom prst="roundRect">
            <a:avLst>
              <a:gd name="adj" fmla="val 48889"/>
            </a:avLst>
          </a:prstGeom>
          <a:solidFill>
            <a:schemeClr val="bg1"/>
          </a:solidFill>
          <a:ln/>
        </p:spPr>
      </p:sp>
      <p:sp>
        <p:nvSpPr>
          <p:cNvPr id="6" name="Text 2"/>
          <p:cNvSpPr txBox="1"/>
          <p:nvPr/>
        </p:nvSpPr>
        <p:spPr>
          <a:xfrm>
            <a:off x="868680" y="1508760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限高中</a:t>
            </a:r>
            <a:endParaRPr lang="en-US" sz="1400" dirty="0"/>
          </a:p>
        </p:txBody>
      </p:sp>
      <p:sp>
        <p:nvSpPr>
          <p:cNvPr id="7" name="pill"/>
          <p:cNvSpPr/>
          <p:nvPr/>
        </p:nvSpPr>
        <p:spPr>
          <a:xfrm>
            <a:off x="685800" y="3977640"/>
            <a:ext cx="1371600" cy="411480"/>
          </a:xfrm>
          <a:prstGeom prst="roundRect">
            <a:avLst>
              <a:gd name="adj" fmla="val 48889"/>
            </a:avLst>
          </a:prstGeom>
          <a:solidFill>
            <a:schemeClr val="accent1"/>
          </a:solidFill>
          <a:ln/>
        </p:spPr>
      </p:sp>
      <p:sp>
        <p:nvSpPr>
          <p:cNvPr id="8" name="Text 4"/>
          <p:cNvSpPr txBox="1"/>
          <p:nvPr/>
        </p:nvSpPr>
        <p:spPr>
          <a:xfrm>
            <a:off x="868680" y="3977640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解禁後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54880" y="128016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</a:rPr>
              <a:t>570</a:t>
            </a:r>
            <a:endParaRPr lang="en-US" sz="5400" dirty="0"/>
          </a:p>
        </p:txBody>
      </p:sp>
      <p:sp>
        <p:nvSpPr>
          <p:cNvPr id="10" name="Text 6"/>
          <p:cNvSpPr txBox="1"/>
          <p:nvPr/>
        </p:nvSpPr>
        <p:spPr>
          <a:xfrm>
            <a:off x="4754880" y="219456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公頃都更劃定地區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47548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chemeClr val="tx1"/>
                </a:solidFill>
              </a:rPr>
              <a:t>15萬戶</a:t>
            </a:r>
            <a:endParaRPr lang="en-US" sz="5400" dirty="0"/>
          </a:p>
        </p:txBody>
      </p:sp>
      <p:sp>
        <p:nvSpPr>
          <p:cNvPr id="12" name="Text 8"/>
          <p:cNvSpPr txBox="1"/>
          <p:nvPr/>
        </p:nvSpPr>
        <p:spPr>
          <a:xfrm>
            <a:off x="4754880" y="365760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新增居住單元（都發局推估）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4754880" y="420624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4"/>
                </a:solidFill>
              </a:rPr>
              <a:t>3.5萬</a:t>
            </a:r>
            <a:endParaRPr lang="en-US" sz="5400" dirty="0"/>
          </a:p>
        </p:txBody>
      </p:sp>
      <p:sp>
        <p:nvSpPr>
          <p:cNvPr id="14" name="Text 10"/>
          <p:cNvSpPr txBox="1"/>
          <p:nvPr/>
        </p:nvSpPr>
        <p:spPr>
          <a:xfrm>
            <a:off x="4754880" y="512064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園區居住人口</a:t>
            </a:r>
            <a:endParaRPr lang="en-US" sz="1600" dirty="0"/>
          </a:p>
        </p:txBody>
      </p:sp>
      <p:sp>
        <p:nvSpPr>
          <p:cNvPr id="15" name="note-card"/>
          <p:cNvSpPr/>
          <p:nvPr/>
        </p:nvSpPr>
        <p:spPr>
          <a:xfrm>
            <a:off x="8321040" y="1371600"/>
            <a:ext cx="3319272" cy="4846320"/>
          </a:xfrm>
          <a:prstGeom prst="roundRect">
            <a:avLst>
              <a:gd name="adj" fmla="val 4132"/>
            </a:avLst>
          </a:prstGeom>
          <a:solidFill>
            <a:schemeClr val="bg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8549640" y="15544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為什麼會長高？</a:t>
            </a:r>
            <a:endParaRPr lang="en-US" sz="2000" dirty="0"/>
          </a:p>
        </p:txBody>
      </p:sp>
      <p:sp>
        <p:nvSpPr>
          <p:cNvPr id="17" name="Text 13"/>
          <p:cNvSpPr txBox="1"/>
          <p:nvPr/>
        </p:nvSpPr>
        <p:spPr>
          <a:xfrm>
            <a:off x="8549640" y="2103120"/>
            <a:ext cx="292608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2"/>
                </a:solidFill>
              </a:rPr>
              <a:t>跑道前後端的航高限制，讓周邊許多 4、5 層樓老舊建築長年無法改建，影響範圍不只臺北，也包括新北、基隆、桃園。松機遷移後，這些地區就有機會都更改建，大幅釋放城市再生潛力。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14203A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1"/>
                </a:solidFill>
              </a:rPr>
              <a:t>打通交通任督二脈：XY 軸捷運＋跨河廊道</a:t>
            </a:r>
            <a:endParaRPr lang="en-US" sz="3600" dirty="0"/>
          </a:p>
        </p:txBody>
      </p:sp>
      <p:sp>
        <p:nvSpPr>
          <p:cNvPr id="3" name="diagram-bg"/>
          <p:cNvSpPr/>
          <p:nvPr/>
        </p:nvSpPr>
        <p:spPr>
          <a:xfrm>
            <a:off x="548640" y="1371600"/>
            <a:ext cx="5669280" cy="480060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4" name="x-line"/>
          <p:cNvSpPr/>
          <p:nvPr/>
        </p:nvSpPr>
        <p:spPr>
          <a:xfrm>
            <a:off x="868680" y="2743200"/>
            <a:ext cx="4937760" cy="0"/>
          </a:xfrm>
          <a:prstGeom prst="line">
            <a:avLst/>
          </a:prstGeom>
          <a:noFill/>
          <a:ln w="127000">
            <a:solidFill>
              <a:srgbClr val="1AA7E8"/>
            </a:solidFill>
            <a:prstDash val="solid"/>
          </a:ln>
        </p:spPr>
      </p:sp>
      <p:sp>
        <p:nvSpPr>
          <p:cNvPr id="5" name="y-line"/>
          <p:cNvSpPr/>
          <p:nvPr/>
        </p:nvSpPr>
        <p:spPr>
          <a:xfrm>
            <a:off x="3337560" y="2743200"/>
            <a:ext cx="0" cy="3017520"/>
          </a:xfrm>
          <a:prstGeom prst="line">
            <a:avLst/>
          </a:prstGeom>
          <a:noFill/>
          <a:ln w="127000">
            <a:solidFill>
              <a:srgbClr val="E8357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04672" y="2587752"/>
            <a:ext cx="310896" cy="310896"/>
          </a:xfrm>
          <a:prstGeom prst="ellipse">
            <a:avLst/>
          </a:prstGeom>
          <a:solidFill>
            <a:srgbClr val="FFFFFF"/>
          </a:solidFill>
          <a:ln w="50800">
            <a:solidFill>
              <a:srgbClr val="1AA7E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37160" y="2176272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士林大同線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993392" y="2587752"/>
            <a:ext cx="310896" cy="310896"/>
          </a:xfrm>
          <a:prstGeom prst="ellipse">
            <a:avLst/>
          </a:prstGeom>
          <a:solidFill>
            <a:srgbClr val="FFFFFF"/>
          </a:solidFill>
          <a:ln w="50800">
            <a:solidFill>
              <a:srgbClr val="1AA7E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25880" y="29718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圓山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285232" y="2587752"/>
            <a:ext cx="310896" cy="310896"/>
          </a:xfrm>
          <a:prstGeom prst="ellipse">
            <a:avLst/>
          </a:prstGeom>
          <a:solidFill>
            <a:srgbClr val="FFFFFF"/>
          </a:solidFill>
          <a:ln w="50800">
            <a:solidFill>
              <a:srgbClr val="1AA7E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7720" y="2176272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內湖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182112" y="3364992"/>
            <a:ext cx="310896" cy="310896"/>
          </a:xfrm>
          <a:prstGeom prst="ellipse">
            <a:avLst/>
          </a:prstGeom>
          <a:solidFill>
            <a:srgbClr val="FFFFFF"/>
          </a:solidFill>
          <a:ln w="50800">
            <a:solidFill>
              <a:srgbClr val="E8357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611880" y="3337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國父紀念館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3182112" y="4050792"/>
            <a:ext cx="310896" cy="310896"/>
          </a:xfrm>
          <a:prstGeom prst="ellipse">
            <a:avLst/>
          </a:prstGeom>
          <a:solidFill>
            <a:srgbClr val="FFFFFF"/>
          </a:solidFill>
          <a:ln w="50800">
            <a:solidFill>
              <a:srgbClr val="E8357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611880" y="40233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大安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3182112" y="4736592"/>
            <a:ext cx="310896" cy="310896"/>
          </a:xfrm>
          <a:prstGeom prst="ellipse">
            <a:avLst/>
          </a:prstGeom>
          <a:solidFill>
            <a:srgbClr val="FFFFFF"/>
          </a:solidFill>
          <a:ln w="50800">
            <a:solidFill>
              <a:srgbClr val="E8357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3611880" y="47091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公館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3182112" y="5422392"/>
            <a:ext cx="310896" cy="310896"/>
          </a:xfrm>
          <a:prstGeom prst="ellipse">
            <a:avLst/>
          </a:prstGeom>
          <a:solidFill>
            <a:srgbClr val="FFFFFF"/>
          </a:solidFill>
          <a:ln w="50800">
            <a:solidFill>
              <a:srgbClr val="E8357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611880" y="53949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中和</a:t>
            </a:r>
            <a:endParaRPr lang="en-US" sz="1400" dirty="0"/>
          </a:p>
        </p:txBody>
      </p:sp>
      <p:sp>
        <p:nvSpPr>
          <p:cNvPr id="20" name="hub"/>
          <p:cNvSpPr/>
          <p:nvPr/>
        </p:nvSpPr>
        <p:spPr>
          <a:xfrm>
            <a:off x="3063240" y="2468880"/>
            <a:ext cx="548640" cy="548640"/>
          </a:xfrm>
          <a:prstGeom prst="ellipse">
            <a:avLst/>
          </a:prstGeom>
          <a:solidFill>
            <a:srgbClr val="FFC83D"/>
          </a:solidFill>
          <a:ln w="38100">
            <a:solidFill>
              <a:srgbClr val="0B173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2194560" y="187452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松山機場（臺北AI園區）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822960" y="15544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6"/>
                </a:solidFill>
              </a:rPr>
              <a:t>X 軸（東西向）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3840480" y="365760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Y 軸（南北向）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3840480" y="57607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示意圖，路線未定案</a:t>
            </a:r>
            <a:endParaRPr lang="en-US" sz="1100" dirty="0"/>
          </a:p>
        </p:txBody>
      </p:sp>
      <p:sp>
        <p:nvSpPr>
          <p:cNvPr id="25" name="icon-circle"/>
          <p:cNvSpPr/>
          <p:nvPr/>
        </p:nvSpPr>
        <p:spPr>
          <a:xfrm>
            <a:off x="6583680" y="1417320"/>
            <a:ext cx="640080" cy="640080"/>
          </a:xfrm>
          <a:prstGeom prst="ellipse">
            <a:avLst/>
          </a:prstGeom>
          <a:solidFill>
            <a:schemeClr val="accent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583680" y="1417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chemeClr val="bg1"/>
                </a:solidFill>
              </a:rPr>
              <a:t>X</a:t>
            </a:r>
            <a:endParaRPr lang="en-US" sz="2100" dirty="0"/>
          </a:p>
        </p:txBody>
      </p:sp>
      <p:sp>
        <p:nvSpPr>
          <p:cNvPr id="27" name="Text 25"/>
          <p:cNvSpPr txBox="1"/>
          <p:nvPr/>
        </p:nvSpPr>
        <p:spPr>
          <a:xfrm>
            <a:off x="7360920" y="141732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連起四大產業園區</a:t>
            </a:r>
            <a:endParaRPr lang="en-US" sz="2000" dirty="0"/>
          </a:p>
        </p:txBody>
      </p:sp>
      <p:sp>
        <p:nvSpPr>
          <p:cNvPr id="28" name="Text 26"/>
          <p:cNvSpPr txBox="1"/>
          <p:nvPr/>
        </p:nvSpPr>
        <p:spPr>
          <a:xfrm>
            <a:off x="7360920" y="1828800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X 軸串聯士林大同線、圓山、松山機場、內湖：北士科、臺北AI園區、內科、南軟一線相連。</a:t>
            </a:r>
            <a:endParaRPr lang="en-US" sz="1500" dirty="0"/>
          </a:p>
        </p:txBody>
      </p:sp>
      <p:sp>
        <p:nvSpPr>
          <p:cNvPr id="29" name="icon-circle"/>
          <p:cNvSpPr/>
          <p:nvPr/>
        </p:nvSpPr>
        <p:spPr>
          <a:xfrm>
            <a:off x="6583680" y="288036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6583680" y="2880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chemeClr val="bg1"/>
                </a:solidFill>
              </a:rPr>
              <a:t>Y</a:t>
            </a:r>
            <a:endParaRPr lang="en-US" sz="2100" dirty="0"/>
          </a:p>
        </p:txBody>
      </p:sp>
      <p:sp>
        <p:nvSpPr>
          <p:cNvPr id="31" name="Text 29"/>
          <p:cNvSpPr txBox="1"/>
          <p:nvPr/>
        </p:nvSpPr>
        <p:spPr>
          <a:xfrm>
            <a:off x="7360920" y="288036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雙北跨市通勤</a:t>
            </a:r>
            <a:endParaRPr lang="en-US" sz="2000" dirty="0"/>
          </a:p>
        </p:txBody>
      </p:sp>
      <p:sp>
        <p:nvSpPr>
          <p:cNvPr id="32" name="Text 30"/>
          <p:cNvSpPr txBox="1"/>
          <p:nvPr/>
        </p:nvSpPr>
        <p:spPr>
          <a:xfrm>
            <a:off x="7360920" y="3291840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Y 軸從松山機場往南，串聯國父紀念館、大安、公館到中和。</a:t>
            </a:r>
            <a:endParaRPr lang="en-US" sz="1500" dirty="0"/>
          </a:p>
        </p:txBody>
      </p:sp>
      <p:sp>
        <p:nvSpPr>
          <p:cNvPr id="33" name="icon-circle"/>
          <p:cNvSpPr/>
          <p:nvPr/>
        </p:nvSpPr>
        <p:spPr>
          <a:xfrm>
            <a:off x="6583680" y="434340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6583680" y="4343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橋</a:t>
            </a:r>
            <a:endParaRPr lang="en-US" sz="2100" dirty="0"/>
          </a:p>
        </p:txBody>
      </p:sp>
      <p:sp>
        <p:nvSpPr>
          <p:cNvPr id="35" name="Text 33"/>
          <p:cNvSpPr txBox="1"/>
          <p:nvPr/>
        </p:nvSpPr>
        <p:spPr>
          <a:xfrm>
            <a:off x="7360920" y="434340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跨河廊道</a:t>
            </a:r>
            <a:endParaRPr lang="en-US" sz="2000" dirty="0"/>
          </a:p>
        </p:txBody>
      </p:sp>
      <p:sp>
        <p:nvSpPr>
          <p:cNvPr id="36" name="Text 34"/>
          <p:cNvSpPr txBox="1"/>
          <p:nvPr/>
        </p:nvSpPr>
        <p:spPr>
          <a:xfrm>
            <a:off x="7360920" y="4754880"/>
            <a:ext cx="4206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基湖路、敬業三路、北安路穿越松機腹地接松山、信義；民族東路向東串聯大直、內湖，向西接建國、新生高架。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14203A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首都科技廊帶（CTC）：串聯北臺灣 8 縣市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 flipV="1">
            <a:off x="3383280" y="2377440"/>
            <a:ext cx="822960" cy="731520"/>
          </a:xfrm>
          <a:prstGeom prst="line">
            <a:avLst/>
          </a:prstGeom>
          <a:noFill/>
          <a:ln w="38100">
            <a:solidFill>
              <a:srgbClr val="FFC83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flipV="1">
            <a:off x="4206240" y="1737360"/>
            <a:ext cx="1280160" cy="640080"/>
          </a:xfrm>
          <a:prstGeom prst="line">
            <a:avLst/>
          </a:prstGeom>
          <a:noFill/>
          <a:ln w="38100">
            <a:solidFill>
              <a:srgbClr val="FFC83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206240" y="2377440"/>
            <a:ext cx="1737360" cy="1645920"/>
          </a:xfrm>
          <a:prstGeom prst="line">
            <a:avLst/>
          </a:prstGeom>
          <a:noFill/>
          <a:ln w="38100">
            <a:solidFill>
              <a:srgbClr val="FFC83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V="1">
            <a:off x="2194560" y="3108960"/>
            <a:ext cx="1188720" cy="365760"/>
          </a:xfrm>
          <a:prstGeom prst="line">
            <a:avLst/>
          </a:prstGeom>
          <a:noFill/>
          <a:ln w="38100">
            <a:solidFill>
              <a:srgbClr val="FFC83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1463040" y="3474720"/>
            <a:ext cx="731520" cy="1005840"/>
          </a:xfrm>
          <a:prstGeom prst="line">
            <a:avLst/>
          </a:prstGeom>
          <a:noFill/>
          <a:ln w="38100">
            <a:solidFill>
              <a:srgbClr val="FFC83D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flipV="1">
            <a:off x="1188720" y="4480560"/>
            <a:ext cx="274320" cy="548640"/>
          </a:xfrm>
          <a:prstGeom prst="line">
            <a:avLst/>
          </a:prstGeom>
          <a:noFill/>
          <a:ln w="38100">
            <a:solidFill>
              <a:srgbClr val="FFC83D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914400" y="5029200"/>
            <a:ext cx="274320" cy="731520"/>
          </a:xfrm>
          <a:prstGeom prst="line">
            <a:avLst/>
          </a:prstGeom>
          <a:noFill/>
          <a:ln w="38100">
            <a:solidFill>
              <a:srgbClr val="FFC83D"/>
            </a:solidFill>
            <a:prstDash val="solid"/>
          </a:ln>
        </p:spPr>
      </p:sp>
      <p:sp>
        <p:nvSpPr>
          <p:cNvPr id="10" name="node"/>
          <p:cNvSpPr/>
          <p:nvPr/>
        </p:nvSpPr>
        <p:spPr>
          <a:xfrm>
            <a:off x="3771900" y="1943100"/>
            <a:ext cx="868680" cy="868680"/>
          </a:xfrm>
          <a:prstGeom prst="ellipse">
            <a:avLst/>
          </a:prstGeom>
          <a:solidFill>
            <a:srgbClr val="FFC83D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657600" y="214884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臺北</a:t>
            </a:r>
            <a:endParaRPr lang="en-US" sz="1600" dirty="0"/>
          </a:p>
        </p:txBody>
      </p:sp>
      <p:sp>
        <p:nvSpPr>
          <p:cNvPr id="12" name="node"/>
          <p:cNvSpPr/>
          <p:nvPr/>
        </p:nvSpPr>
        <p:spPr>
          <a:xfrm>
            <a:off x="3191256" y="2916936"/>
            <a:ext cx="384048" cy="384048"/>
          </a:xfrm>
          <a:prstGeom prst="ellipse">
            <a:avLst/>
          </a:prstGeom>
          <a:solidFill>
            <a:srgbClr val="6FB4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657600" y="292608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新北</a:t>
            </a:r>
            <a:endParaRPr lang="en-US" sz="1500" dirty="0"/>
          </a:p>
        </p:txBody>
      </p:sp>
      <p:sp>
        <p:nvSpPr>
          <p:cNvPr id="14" name="node"/>
          <p:cNvSpPr/>
          <p:nvPr/>
        </p:nvSpPr>
        <p:spPr>
          <a:xfrm>
            <a:off x="5294376" y="1545336"/>
            <a:ext cx="384048" cy="384048"/>
          </a:xfrm>
          <a:prstGeom prst="ellipse">
            <a:avLst/>
          </a:prstGeom>
          <a:solidFill>
            <a:srgbClr val="6FB4FF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760720" y="155448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基隆</a:t>
            </a:r>
            <a:endParaRPr lang="en-US" sz="1500" dirty="0"/>
          </a:p>
        </p:txBody>
      </p:sp>
      <p:sp>
        <p:nvSpPr>
          <p:cNvPr id="16" name="node"/>
          <p:cNvSpPr/>
          <p:nvPr/>
        </p:nvSpPr>
        <p:spPr>
          <a:xfrm>
            <a:off x="5751576" y="3831336"/>
            <a:ext cx="384048" cy="384048"/>
          </a:xfrm>
          <a:prstGeom prst="ellipse">
            <a:avLst/>
          </a:prstGeom>
          <a:solidFill>
            <a:srgbClr val="6FB4FF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217920" y="384048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宜蘭</a:t>
            </a:r>
            <a:endParaRPr lang="en-US" sz="1500" dirty="0"/>
          </a:p>
        </p:txBody>
      </p:sp>
      <p:sp>
        <p:nvSpPr>
          <p:cNvPr id="18" name="node"/>
          <p:cNvSpPr/>
          <p:nvPr/>
        </p:nvSpPr>
        <p:spPr>
          <a:xfrm>
            <a:off x="2002536" y="3282696"/>
            <a:ext cx="384048" cy="384048"/>
          </a:xfrm>
          <a:prstGeom prst="ellipse">
            <a:avLst/>
          </a:prstGeom>
          <a:solidFill>
            <a:srgbClr val="6FB4FF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2468880" y="329184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桃園</a:t>
            </a:r>
            <a:endParaRPr lang="en-US" sz="1500" dirty="0"/>
          </a:p>
        </p:txBody>
      </p:sp>
      <p:sp>
        <p:nvSpPr>
          <p:cNvPr id="20" name="node"/>
          <p:cNvSpPr/>
          <p:nvPr/>
        </p:nvSpPr>
        <p:spPr>
          <a:xfrm>
            <a:off x="1271016" y="4288536"/>
            <a:ext cx="384048" cy="384048"/>
          </a:xfrm>
          <a:prstGeom prst="ellipse">
            <a:avLst/>
          </a:prstGeom>
          <a:solidFill>
            <a:srgbClr val="6FB4FF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1737360" y="429768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新竹縣</a:t>
            </a:r>
            <a:endParaRPr lang="en-US" sz="1500" dirty="0"/>
          </a:p>
        </p:txBody>
      </p:sp>
      <p:sp>
        <p:nvSpPr>
          <p:cNvPr id="22" name="node"/>
          <p:cNvSpPr/>
          <p:nvPr/>
        </p:nvSpPr>
        <p:spPr>
          <a:xfrm>
            <a:off x="996696" y="4837176"/>
            <a:ext cx="384048" cy="384048"/>
          </a:xfrm>
          <a:prstGeom prst="ellipse">
            <a:avLst/>
          </a:prstGeom>
          <a:solidFill>
            <a:srgbClr val="6FB4FF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1463040" y="484632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新竹市</a:t>
            </a:r>
            <a:endParaRPr lang="en-US" sz="1500" dirty="0"/>
          </a:p>
        </p:txBody>
      </p:sp>
      <p:sp>
        <p:nvSpPr>
          <p:cNvPr id="24" name="node"/>
          <p:cNvSpPr/>
          <p:nvPr/>
        </p:nvSpPr>
        <p:spPr>
          <a:xfrm>
            <a:off x="722376" y="5568696"/>
            <a:ext cx="384048" cy="384048"/>
          </a:xfrm>
          <a:prstGeom prst="ellipse">
            <a:avLst/>
          </a:prstGeom>
          <a:solidFill>
            <a:srgbClr val="6FB4FF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1188720" y="557784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苗栗</a:t>
            </a:r>
            <a:endParaRPr lang="en-US" sz="1500" dirty="0"/>
          </a:p>
        </p:txBody>
      </p:sp>
      <p:sp>
        <p:nvSpPr>
          <p:cNvPr id="26" name="ctc-card"/>
          <p:cNvSpPr/>
          <p:nvPr/>
        </p:nvSpPr>
        <p:spPr>
          <a:xfrm>
            <a:off x="6766560" y="1417320"/>
            <a:ext cx="4873752" cy="1051560"/>
          </a:xfrm>
          <a:prstGeom prst="roundRect">
            <a:avLst>
              <a:gd name="adj" fmla="val 13043"/>
            </a:avLst>
          </a:prstGeom>
          <a:solidFill>
            <a:srgbClr val="1A2A5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6995160" y="1527048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新北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6995160" y="1892808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結合李四川倡議，以輕軌及快速道路連結蘆洲、五股、板橋、土城等科技園區</a:t>
            </a:r>
            <a:endParaRPr lang="en-US" sz="1400" dirty="0"/>
          </a:p>
        </p:txBody>
      </p:sp>
      <p:sp>
        <p:nvSpPr>
          <p:cNvPr id="29" name="ctc-card"/>
          <p:cNvSpPr/>
          <p:nvPr/>
        </p:nvSpPr>
        <p:spPr>
          <a:xfrm>
            <a:off x="6766560" y="2606040"/>
            <a:ext cx="4873752" cy="1051560"/>
          </a:xfrm>
          <a:prstGeom prst="roundRect">
            <a:avLst>
              <a:gd name="adj" fmla="val 13043"/>
            </a:avLst>
          </a:prstGeom>
          <a:solidFill>
            <a:srgbClr val="1A2A52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6995160" y="2715768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桃竹苗</a:t>
            </a:r>
            <a:endParaRPr lang="en-US" sz="1800" dirty="0"/>
          </a:p>
        </p:txBody>
      </p:sp>
      <p:sp>
        <p:nvSpPr>
          <p:cNvPr id="31" name="Text 29"/>
          <p:cNvSpPr txBox="1"/>
          <p:nvPr/>
        </p:nvSpPr>
        <p:spPr>
          <a:xfrm>
            <a:off x="6995160" y="3081528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串聯桃園各產業園區、桃園機場與「桃竹苗大矽谷推動方案」</a:t>
            </a:r>
            <a:endParaRPr lang="en-US" sz="1400" dirty="0"/>
          </a:p>
        </p:txBody>
      </p:sp>
      <p:sp>
        <p:nvSpPr>
          <p:cNvPr id="32" name="ctc-card"/>
          <p:cNvSpPr/>
          <p:nvPr/>
        </p:nvSpPr>
        <p:spPr>
          <a:xfrm>
            <a:off x="6766560" y="3794760"/>
            <a:ext cx="4873752" cy="1051560"/>
          </a:xfrm>
          <a:prstGeom prst="roundRect">
            <a:avLst>
              <a:gd name="adj" fmla="val 13043"/>
            </a:avLst>
          </a:prstGeom>
          <a:solidFill>
            <a:srgbClr val="1A2A52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995160" y="3904488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基隆・宜蘭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6995160" y="4270248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連結基隆智慧科技園區、宜蘭科學園區</a:t>
            </a:r>
            <a:endParaRPr lang="en-US" sz="1400" dirty="0"/>
          </a:p>
        </p:txBody>
      </p:sp>
      <p:sp>
        <p:nvSpPr>
          <p:cNvPr id="35" name="ctc-card"/>
          <p:cNvSpPr/>
          <p:nvPr/>
        </p:nvSpPr>
        <p:spPr>
          <a:xfrm>
            <a:off x="6766560" y="4983480"/>
            <a:ext cx="4873752" cy="1051560"/>
          </a:xfrm>
          <a:prstGeom prst="roundRect">
            <a:avLst>
              <a:gd name="adj" fmla="val 13043"/>
            </a:avLst>
          </a:prstGeom>
          <a:solidFill>
            <a:srgbClr val="1A2A52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6995160" y="5093208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陸海空</a:t>
            </a:r>
            <a:endParaRPr lang="en-US" sz="1800" dirty="0"/>
          </a:p>
        </p:txBody>
      </p:sp>
      <p:sp>
        <p:nvSpPr>
          <p:cNvPr id="37" name="Text 35"/>
          <p:cNvSpPr txBox="1"/>
          <p:nvPr/>
        </p:nvSpPr>
        <p:spPr>
          <a:xfrm>
            <a:off x="6995160" y="5458968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完成陸、海、空整合，打造北臺灣黃金產業生活圈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FFC83D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蔣萬安 ＋ 李四川 ＝ </a:t>
            </a:r>
            <a:pPr algn="l" indent="0" marL="0">
              <a:buNone/>
            </a:pPr>
            <a:r>
              <a:rPr lang="en-US" sz="3600" b="1" dirty="0">
                <a:solidFill>
                  <a:schemeClr val="accent1"/>
                </a:solidFill>
              </a:rPr>
              <a:t>大台北新矽谷</a:t>
            </a:r>
            <a:endParaRPr lang="en-US" sz="3600" dirty="0"/>
          </a:p>
        </p:txBody>
      </p:sp>
      <p:pic>
        <p:nvPicPr>
          <p:cNvPr id="3" name="photo-chiang" descr="臺北市長蔣萬安">    </p:cNvPr>
          <p:cNvPicPr>
            <a:picLocks noChangeAspect="1"/>
          </p:cNvPicPr>
          <p:nvPr/>
        </p:nvPicPr>
        <p:blipFill>
          <a:blip r:embed="rId1"/>
          <a:srcRect l="0" r="0" t="6422" b="25690"/>
          <a:stretch/>
        </p:blipFill>
        <p:spPr>
          <a:xfrm>
            <a:off x="548640" y="1417320"/>
            <a:ext cx="2651760" cy="32004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3246120" y="2468880"/>
            <a:ext cx="731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800" b="1" dirty="0">
                <a:solidFill>
                  <a:schemeClr val="accent1"/>
                </a:solidFill>
              </a:rPr>
              <a:t>＋</a:t>
            </a:r>
            <a:endParaRPr lang="en-US" sz="4800" dirty="0"/>
          </a:p>
        </p:txBody>
      </p:sp>
      <p:pic>
        <p:nvPicPr>
          <p:cNvPr id="5" name="photo-lee" descr="李四川">    </p:cNvPr>
          <p:cNvPicPr>
            <a:picLocks noChangeAspect="1"/>
          </p:cNvPicPr>
          <p:nvPr/>
        </p:nvPicPr>
        <p:blipFill>
          <a:blip r:embed="rId2"/>
          <a:srcRect l="6461" r="6461" t="0" b="0"/>
          <a:stretch/>
        </p:blipFill>
        <p:spPr>
          <a:xfrm>
            <a:off x="4023360" y="1417320"/>
            <a:ext cx="2651760" cy="32004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48640" y="470916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蔣萬安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548640" y="51206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臺北市長・臺北AI園區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023360" y="470916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李四川</a:t>
            </a:r>
            <a:endParaRPr lang="en-US" sz="2000" dirty="0"/>
          </a:p>
        </p:txBody>
      </p:sp>
      <p:sp>
        <p:nvSpPr>
          <p:cNvPr id="9" name="Text 5"/>
          <p:cNvSpPr txBox="1"/>
          <p:nvPr/>
        </p:nvSpPr>
        <p:spPr>
          <a:xfrm>
            <a:off x="4023360" y="51206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新北市長參選人・AI 科技廊帶</a:t>
            </a:r>
            <a:endParaRPr lang="en-US" sz="1400" dirty="0"/>
          </a:p>
        </p:txBody>
      </p:sp>
      <p:sp>
        <p:nvSpPr>
          <p:cNvPr id="10" name="valley-card"/>
          <p:cNvSpPr/>
          <p:nvPr/>
        </p:nvSpPr>
        <p:spPr>
          <a:xfrm>
            <a:off x="7040880" y="1417320"/>
            <a:ext cx="4599432" cy="1600200"/>
          </a:xfrm>
          <a:prstGeom prst="roundRect">
            <a:avLst>
              <a:gd name="adj" fmla="val 8571"/>
            </a:avLst>
          </a:prstGeom>
          <a:solidFill>
            <a:schemeClr val="accent1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7269480" y="1554480"/>
            <a:ext cx="4206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大台北 ＝ 亞洲新矽谷</a:t>
            </a:r>
            <a:endParaRPr lang="en-US" sz="2800" dirty="0"/>
          </a:p>
        </p:txBody>
      </p:sp>
      <p:sp>
        <p:nvSpPr>
          <p:cNvPr id="12" name="Text 8"/>
          <p:cNvSpPr txBox="1"/>
          <p:nvPr/>
        </p:nvSpPr>
        <p:spPr>
          <a:xfrm>
            <a:off x="7040880" y="3200400"/>
            <a:ext cx="45994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「AI 這一波，是歷史時刻，也是台灣的機遇，新北必須接住。」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7040880" y="4206240"/>
            <a:ext cx="4599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— 李四川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7040880" y="4617720"/>
            <a:ext cx="45994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李四川認同臺北AI園區：輝達進駐後北市已沒有地，應提早規劃；中和光復線往北延伸，新店、中永和一路接到未來的臺北AI園區。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FFC83D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1"/>
                </a:solidFill>
              </a:rPr>
              <a:t>時程與配套：2033 年，條件成熟</a:t>
            </a:r>
            <a:endParaRPr lang="en-US" sz="3600" dirty="0"/>
          </a:p>
        </p:txBody>
      </p:sp>
      <p:sp>
        <p:nvSpPr>
          <p:cNvPr id="3" name="timeline"/>
          <p:cNvSpPr/>
          <p:nvPr/>
        </p:nvSpPr>
        <p:spPr>
          <a:xfrm>
            <a:off x="731520" y="2743200"/>
            <a:ext cx="10424160" cy="0"/>
          </a:xfrm>
          <a:prstGeom prst="line">
            <a:avLst/>
          </a:prstGeom>
          <a:noFill/>
          <a:ln w="50800">
            <a:solidFill>
              <a:srgbClr val="0B1730"/>
            </a:solidFill>
            <a:prstDash val="solid"/>
          </a:ln>
        </p:spPr>
      </p:sp>
      <p:sp>
        <p:nvSpPr>
          <p:cNvPr id="4" name="dot"/>
          <p:cNvSpPr/>
          <p:nvPr/>
        </p:nvSpPr>
        <p:spPr>
          <a:xfrm>
            <a:off x="640080" y="2560320"/>
            <a:ext cx="365760" cy="365760"/>
          </a:xfrm>
          <a:prstGeom prst="ellipse">
            <a:avLst/>
          </a:prstGeom>
          <a:solidFill>
            <a:srgbClr val="FFFFFF"/>
          </a:solidFill>
          <a:ln w="50800">
            <a:solidFill>
              <a:srgbClr val="0B173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5544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1936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10896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臺北飛行場啟用</a:t>
            </a:r>
            <a:endParaRPr lang="en-US" sz="1600" dirty="0"/>
          </a:p>
        </p:txBody>
      </p:sp>
      <p:sp>
        <p:nvSpPr>
          <p:cNvPr id="7" name="dot"/>
          <p:cNvSpPr/>
          <p:nvPr/>
        </p:nvSpPr>
        <p:spPr>
          <a:xfrm>
            <a:off x="3429000" y="2560320"/>
            <a:ext cx="365760" cy="365760"/>
          </a:xfrm>
          <a:prstGeom prst="ellipse">
            <a:avLst/>
          </a:prstGeom>
          <a:solidFill>
            <a:srgbClr val="FFC83D"/>
          </a:solidFill>
          <a:ln w="50800">
            <a:solidFill>
              <a:srgbClr val="0B173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429000" y="15544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4"/>
                </a:solidFill>
              </a:rPr>
              <a:t>2026.10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3429000" y="310896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宣布松機遷移構想</a:t>
            </a:r>
            <a:endParaRPr lang="en-US" sz="1600" dirty="0"/>
          </a:p>
        </p:txBody>
      </p:sp>
      <p:sp>
        <p:nvSpPr>
          <p:cNvPr id="10" name="dot"/>
          <p:cNvSpPr/>
          <p:nvPr/>
        </p:nvSpPr>
        <p:spPr>
          <a:xfrm>
            <a:off x="6217920" y="2560320"/>
            <a:ext cx="365760" cy="365760"/>
          </a:xfrm>
          <a:prstGeom prst="ellipse">
            <a:avLst/>
          </a:prstGeom>
          <a:solidFill>
            <a:srgbClr val="FFFFFF"/>
          </a:solidFill>
          <a:ln w="50800">
            <a:solidFill>
              <a:srgbClr val="0B173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17920" y="15544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2027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6217920" y="310896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桃機第三航廈預計啟用</a:t>
            </a:r>
            <a:endParaRPr lang="en-US" sz="1600" dirty="0"/>
          </a:p>
        </p:txBody>
      </p:sp>
      <p:sp>
        <p:nvSpPr>
          <p:cNvPr id="13" name="dot"/>
          <p:cNvSpPr/>
          <p:nvPr/>
        </p:nvSpPr>
        <p:spPr>
          <a:xfrm>
            <a:off x="9006840" y="2560320"/>
            <a:ext cx="365760" cy="365760"/>
          </a:xfrm>
          <a:prstGeom prst="ellipse">
            <a:avLst/>
          </a:prstGeom>
          <a:solidFill>
            <a:srgbClr val="FFC83D"/>
          </a:solidFill>
          <a:ln w="50800">
            <a:solidFill>
              <a:srgbClr val="0B173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006840" y="15544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4"/>
                </a:solidFill>
              </a:rPr>
              <a:t>2033</a:t>
            </a:r>
            <a:endParaRPr lang="en-US" sz="3200" dirty="0"/>
          </a:p>
        </p:txBody>
      </p:sp>
      <p:sp>
        <p:nvSpPr>
          <p:cNvPr id="15" name="Text 13"/>
          <p:cNvSpPr txBox="1"/>
          <p:nvPr/>
        </p:nvSpPr>
        <p:spPr>
          <a:xfrm>
            <a:off x="9006840" y="310896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桃機第三跑道完工・目標完成遷移</a:t>
            </a:r>
            <a:endParaRPr lang="en-US" sz="1600" dirty="0"/>
          </a:p>
        </p:txBody>
      </p:sp>
      <p:sp>
        <p:nvSpPr>
          <p:cNvPr id="16" name="next-card"/>
          <p:cNvSpPr/>
          <p:nvPr/>
        </p:nvSpPr>
        <p:spPr>
          <a:xfrm>
            <a:off x="548640" y="4206240"/>
            <a:ext cx="3566160" cy="1965960"/>
          </a:xfrm>
          <a:prstGeom prst="roundRect">
            <a:avLst>
              <a:gd name="adj" fmla="val 6977"/>
            </a:avLst>
          </a:prstGeom>
          <a:solidFill>
            <a:schemeClr val="bg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77240" y="434340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36 分鐘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4846320"/>
            <a:ext cx="3108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五楊高架、機場捷運完成後，臺北到桃園機場約 36 分鐘</a:t>
            </a:r>
            <a:endParaRPr lang="en-US" sz="1400" dirty="0"/>
          </a:p>
        </p:txBody>
      </p:sp>
      <p:sp>
        <p:nvSpPr>
          <p:cNvPr id="19" name="next-card"/>
          <p:cNvSpPr/>
          <p:nvPr/>
        </p:nvSpPr>
        <p:spPr>
          <a:xfrm>
            <a:off x="4297680" y="4206240"/>
            <a:ext cx="3566160" cy="1965960"/>
          </a:xfrm>
          <a:prstGeom prst="roundRect">
            <a:avLst>
              <a:gd name="adj" fmla="val 6977"/>
            </a:avLst>
          </a:prstGeom>
          <a:solidFill>
            <a:schemeClr val="bg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4526280" y="434340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中央協調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4526280" y="4846320"/>
            <a:ext cx="3108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松機兼具國際、兩岸、離島航線與國防、救災任務，市府將與交通部、國防部及中央共同討論</a:t>
            </a:r>
            <a:endParaRPr lang="en-US" sz="1400" dirty="0"/>
          </a:p>
        </p:txBody>
      </p:sp>
      <p:sp>
        <p:nvSpPr>
          <p:cNvPr id="22" name="next-card"/>
          <p:cNvSpPr/>
          <p:nvPr/>
        </p:nvSpPr>
        <p:spPr>
          <a:xfrm>
            <a:off x="8046720" y="4206240"/>
            <a:ext cx="3566160" cy="1965960"/>
          </a:xfrm>
          <a:prstGeom prst="roundRect">
            <a:avLst>
              <a:gd name="adj" fmla="val 6977"/>
            </a:avLst>
          </a:prstGeom>
          <a:solidFill>
            <a:schemeClr val="bg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275320" y="434340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現在開始</a:t>
            </a:r>
            <a:endParaRPr lang="en-US" sz="2200" dirty="0"/>
          </a:p>
        </p:txBody>
      </p:sp>
      <p:sp>
        <p:nvSpPr>
          <p:cNvPr id="24" name="Text 22"/>
          <p:cNvSpPr txBox="1"/>
          <p:nvPr/>
        </p:nvSpPr>
        <p:spPr>
          <a:xfrm>
            <a:off x="8275320" y="4846320"/>
            <a:ext cx="3108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「如果沒有開始，就永遠不會有成果。」大巨蛋花了 32 年，公館圓環討論 20 多年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14203A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親自開車看：3D 臺北 2033</a:t>
            </a:r>
            <a:endParaRPr lang="en-US" sz="3600" dirty="0"/>
          </a:p>
        </p:txBody>
      </p:sp>
      <p:pic>
        <p:nvPicPr>
          <p:cNvPr id="3" name="render" descr="臺北AI園區夜景 3D 示意">    </p:cNvPr>
          <p:cNvPicPr>
            <a:picLocks noChangeAspect="1"/>
          </p:cNvPicPr>
          <p:nvPr/>
        </p:nvPicPr>
        <p:blipFill>
          <a:blip r:embed="rId1"/>
          <a:srcRect l="0" r="0" t="136" b="136"/>
          <a:stretch/>
        </p:blipFill>
        <p:spPr>
          <a:xfrm>
            <a:off x="548640" y="1371600"/>
            <a:ext cx="7498080" cy="4206240"/>
          </a:xfrm>
          <a:prstGeom prst="rect">
            <a:avLst/>
          </a:prstGeom>
        </p:spPr>
      </p:pic>
      <p:pic>
        <p:nvPicPr>
          <p:cNvPr id="4" name="qr" descr="網站 QR Cod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9640" y="1371600"/>
            <a:ext cx="2377440" cy="237744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8321040" y="384048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掃描進入網站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321040" y="4343400"/>
            <a:ext cx="331927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開著臺北小黃開到松山機場，按一下切換 2026 ⇄ 2033，看 110 公頃中央公園長出來；還有逐字稿、簡報下載。</a:t>
            </a:r>
            <a:endParaRPr lang="en-US" sz="1400" dirty="0"/>
          </a:p>
        </p:txBody>
      </p:sp>
      <p:sp>
        <p:nvSpPr>
          <p:cNvPr id="7" name="Text 3">
            <a:hlinkClick r:id="rId3" tooltip=""/>
          </p:cNvPr>
          <p:cNvSpPr txBox="1"/>
          <p:nvPr/>
        </p:nvSpPr>
        <p:spPr>
          <a:xfrm>
            <a:off x="548640" y="57150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u="sng" dirty="0">
                <a:solidFill>
                  <a:schemeClr val="bg2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https://ai2033.taipei/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FFC83D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losing-photo" descr="臺北市長蔣萬安">    </p:cNvPr>
          <p:cNvPicPr>
            <a:picLocks noChangeAspect="1"/>
          </p:cNvPicPr>
          <p:nvPr/>
        </p:nvPicPr>
        <p:blipFill>
          <a:blip r:embed="rId1"/>
          <a:srcRect l="0" r="0" t="2359" b="9438"/>
          <a:stretch/>
        </p:blipFill>
        <p:spPr>
          <a:xfrm>
            <a:off x="7818120" y="0"/>
            <a:ext cx="437357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914400"/>
            <a:ext cx="6858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「我的第一個任期，成功爭取輝達進駐；我的第二個任期，要抓住 AI 這樣的歷史性機遇，為臺灣開創新的『AI黃金世紀』。」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3337560"/>
            <a:ext cx="6858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— 臺北市長 蔣萬安</a:t>
            </a:r>
            <a:endParaRPr lang="en-US" sz="1800" dirty="0"/>
          </a:p>
        </p:txBody>
      </p:sp>
      <p:sp>
        <p:nvSpPr>
          <p:cNvPr id="5" name="Text 0"/>
          <p:cNvSpPr/>
          <p:nvPr>
            <p:ph idx="100" type="title" hasCustomPrompt="1"/>
          </p:nvPr>
        </p:nvSpPr>
        <p:spPr>
          <a:xfrm>
            <a:off x="548640" y="4160520"/>
            <a:ext cx="69494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AI黃金世紀，</a:t>
            </a:r>
            <a:endParaRPr lang="en-US" sz="4800" dirty="0"/>
          </a:p>
          <a:p>
            <a:pPr algn="l" indent="0" marL="0">
              <a:buNone/>
            </a:pPr>
            <a:r>
              <a:rPr lang="en-US" sz="4800" b="1" dirty="0">
                <a:solidFill>
                  <a:schemeClr val="accent1"/>
                </a:solidFill>
              </a:rPr>
              <a:t>從臺北開始！</a:t>
            </a:r>
            <a:endParaRPr lang="en-US" sz="4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1"/>
                </a:solidFill>
              </a:rPr>
              <a:t>資料來源與授權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1106424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臺北市政府新聞稿〈輝達來了！蔣萬安發表「AI黃金世紀」新願景 拋松機遷移打造百公頃臺北AI園區〉2026/10/08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影片：AI黃金世紀，就從臺北開始｜20261008 發布會完整版（youtu.be/ircGbXWHRbQ）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中央社、自由時報、TVBS、聯合報、住展雜誌等 2026/10/08–09 報導（含交通部、李四川回應）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地圖與 3D：© OpenStreetMap 貢獻者（ODbL），three.js 建模；園區配置為依新聞稿文字繪製之示意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照片：Wikimedia Commons — 臺北市政府（姓名標示）、Solomon203（CC BY-SA 4.0）、高雄市政府（姓名標示）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本簡報為非官方整理，與臺北市政府無隸屬關係；正式內容以市府公告為準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14203A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 Golden Century Taipei">
  <a:themeElements>
    <a:clrScheme name="AI Golden Century Taipei">
      <a:dk1>
        <a:srgbClr val="0B1730"/>
      </a:dk1>
      <a:lt1>
        <a:srgbClr val="FFFFFF"/>
      </a:lt1>
      <a:dk2>
        <a:srgbClr val="14203A"/>
      </a:dk2>
      <a:lt2>
        <a:srgbClr val="F1F4F9"/>
      </a:lt2>
      <a:accent1>
        <a:srgbClr val="FFC83D"/>
      </a:accent1>
      <a:accent2>
        <a:srgbClr val="1F6FD1"/>
      </a:accent2>
      <a:accent3>
        <a:srgbClr val="3FA34D"/>
      </a:accent3>
      <a:accent4>
        <a:srgbClr val="C46A00"/>
      </a:accent4>
      <a:accent5>
        <a:srgbClr val="E8357F"/>
      </a:accent5>
      <a:accent6>
        <a:srgbClr val="1AA7E8"/>
      </a:accent6>
      <a:hlink>
        <a:srgbClr val="1F6FD1"/>
      </a:hlink>
      <a:folHlink>
        <a:srgbClr val="6D2E8F"/>
      </a:folHlink>
    </a:clrScheme>
    <a:fontScheme name="AI Golden Century Taipei">
      <a:majorFont>
        <a:latin typeface="Microsoft JhengHei"/>
        <a:ea typeface="Microsoft JhengHei"/>
        <a:cs typeface=""/>
        <a:font script="Jpan" typeface="游ゴシック Light"/>
        <a:font script="Hang" typeface="맑은 고딕"/>
        <a:font script="Hans" typeface="等线 Light"/>
        <a:font script="Hant" typeface="Microsoft 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JhengHei"/>
        <a:ea typeface="Microsoft JhengHei"/>
        <a:cs typeface=""/>
        <a:font script="Jpan" typeface="游ゴシック"/>
        <a:font script="Hang" typeface="맑은 고딕"/>
        <a:font script="Hans" typeface="等线"/>
        <a:font script="Hant" typeface="Microsoft Jheng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AI黃金世紀，從臺北開始</dc:title>
  <dc:subject>松山機場遷移・300 公頃臺北AI園區（2026/10/08 記者會重點）</dc:subject>
  <dc:creator>非官方整理</dc:creator>
  <cp:lastModifiedBy>非官方整理</cp:lastModifiedBy>
  <cp:revision>1</cp:revision>
  <dcterms:created xsi:type="dcterms:W3CDTF">2026-10-10T05:50:45Z</dcterms:created>
  <dcterms:modified xsi:type="dcterms:W3CDTF">2026-10-10T05:50:45Z</dcterms:modified>
</cp:coreProperties>
</file>